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48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860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37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42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49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8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2828185" y="1033000"/>
            <a:ext cx="6535633" cy="5085667"/>
          </a:xfrm>
          <a:custGeom>
            <a:avLst/>
            <a:gdLst/>
            <a:ahLst/>
            <a:cxnLst/>
            <a:rect l="l" t="t" r="r" b="b"/>
            <a:pathLst>
              <a:path w="196069" h="152570" extrusionOk="0">
                <a:moveTo>
                  <a:pt x="142998" y="1"/>
                </a:moveTo>
                <a:cubicBezTo>
                  <a:pt x="142338" y="1"/>
                  <a:pt x="141677" y="15"/>
                  <a:pt x="141016" y="44"/>
                </a:cubicBezTo>
                <a:cubicBezTo>
                  <a:pt x="130024" y="539"/>
                  <a:pt x="119675" y="5013"/>
                  <a:pt x="109306" y="8691"/>
                </a:cubicBezTo>
                <a:cubicBezTo>
                  <a:pt x="101690" y="11396"/>
                  <a:pt x="93613" y="13712"/>
                  <a:pt x="85626" y="13712"/>
                </a:cubicBezTo>
                <a:cubicBezTo>
                  <a:pt x="82740" y="13712"/>
                  <a:pt x="79865" y="13409"/>
                  <a:pt x="77029" y="12714"/>
                </a:cubicBezTo>
                <a:cubicBezTo>
                  <a:pt x="69292" y="10820"/>
                  <a:pt x="62490" y="6139"/>
                  <a:pt x="54821" y="4006"/>
                </a:cubicBezTo>
                <a:cubicBezTo>
                  <a:pt x="51664" y="3128"/>
                  <a:pt x="48550" y="2718"/>
                  <a:pt x="45521" y="2718"/>
                </a:cubicBezTo>
                <a:cubicBezTo>
                  <a:pt x="19649" y="2718"/>
                  <a:pt x="0" y="32673"/>
                  <a:pt x="13205" y="56998"/>
                </a:cubicBezTo>
                <a:cubicBezTo>
                  <a:pt x="16824" y="63664"/>
                  <a:pt x="22408" y="69008"/>
                  <a:pt x="27089" y="74980"/>
                </a:cubicBezTo>
                <a:cubicBezTo>
                  <a:pt x="31774" y="80952"/>
                  <a:pt x="35717" y="88153"/>
                  <a:pt x="35086" y="95715"/>
                </a:cubicBezTo>
                <a:cubicBezTo>
                  <a:pt x="34562" y="101970"/>
                  <a:pt x="30995" y="107545"/>
                  <a:pt x="29517" y="113648"/>
                </a:cubicBezTo>
                <a:cubicBezTo>
                  <a:pt x="26693" y="125340"/>
                  <a:pt x="32293" y="138200"/>
                  <a:pt x="41988" y="145323"/>
                </a:cubicBezTo>
                <a:cubicBezTo>
                  <a:pt x="48682" y="150246"/>
                  <a:pt x="56989" y="152570"/>
                  <a:pt x="65333" y="152570"/>
                </a:cubicBezTo>
                <a:cubicBezTo>
                  <a:pt x="69066" y="152570"/>
                  <a:pt x="72807" y="152105"/>
                  <a:pt x="76414" y="151198"/>
                </a:cubicBezTo>
                <a:cubicBezTo>
                  <a:pt x="88077" y="148271"/>
                  <a:pt x="98378" y="141093"/>
                  <a:pt x="106479" y="132205"/>
                </a:cubicBezTo>
                <a:cubicBezTo>
                  <a:pt x="110816" y="127449"/>
                  <a:pt x="115046" y="121885"/>
                  <a:pt x="121277" y="120267"/>
                </a:cubicBezTo>
                <a:cubicBezTo>
                  <a:pt x="122614" y="119920"/>
                  <a:pt x="123961" y="119777"/>
                  <a:pt x="125314" y="119777"/>
                </a:cubicBezTo>
                <a:cubicBezTo>
                  <a:pt x="130007" y="119777"/>
                  <a:pt x="134776" y="121497"/>
                  <a:pt x="139483" y="122396"/>
                </a:cubicBezTo>
                <a:cubicBezTo>
                  <a:pt x="141980" y="122872"/>
                  <a:pt x="144519" y="123106"/>
                  <a:pt x="147059" y="123106"/>
                </a:cubicBezTo>
                <a:cubicBezTo>
                  <a:pt x="155882" y="123106"/>
                  <a:pt x="164714" y="120286"/>
                  <a:pt x="171820" y="115038"/>
                </a:cubicBezTo>
                <a:cubicBezTo>
                  <a:pt x="186483" y="104210"/>
                  <a:pt x="194491" y="84179"/>
                  <a:pt x="195238" y="63924"/>
                </a:cubicBezTo>
                <a:cubicBezTo>
                  <a:pt x="196069" y="41516"/>
                  <a:pt x="188012" y="18833"/>
                  <a:pt x="170266" y="8036"/>
                </a:cubicBezTo>
                <a:cubicBezTo>
                  <a:pt x="162072" y="3052"/>
                  <a:pt x="152576" y="1"/>
                  <a:pt x="1429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14"/>
          <p:cNvGrpSpPr/>
          <p:nvPr/>
        </p:nvGrpSpPr>
        <p:grpSpPr>
          <a:xfrm>
            <a:off x="510000" y="422005"/>
            <a:ext cx="11406033" cy="6044812"/>
            <a:chOff x="382499" y="316503"/>
            <a:chExt cx="8554525" cy="4533609"/>
          </a:xfrm>
        </p:grpSpPr>
        <p:grpSp>
          <p:nvGrpSpPr>
            <p:cNvPr id="222" name="Google Shape;222;p14"/>
            <p:cNvGrpSpPr/>
            <p:nvPr/>
          </p:nvGrpSpPr>
          <p:grpSpPr>
            <a:xfrm>
              <a:off x="382499" y="316503"/>
              <a:ext cx="8279729" cy="4533609"/>
              <a:chOff x="382499" y="-436134"/>
              <a:chExt cx="8279729" cy="4533609"/>
            </a:xfrm>
          </p:grpSpPr>
          <p:sp>
            <p:nvSpPr>
              <p:cNvPr id="223" name="Google Shape;223;p14"/>
              <p:cNvSpPr/>
              <p:nvPr/>
            </p:nvSpPr>
            <p:spPr>
              <a:xfrm rot="-5072387">
                <a:off x="8308401" y="-426849"/>
                <a:ext cx="204930" cy="204930"/>
              </a:xfrm>
              <a:prstGeom prst="ellipse">
                <a:avLst/>
              </a:prstGeom>
              <a:solidFill>
                <a:srgbClr val="FFFFFF">
                  <a:alpha val="6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1738325" y="1063983"/>
                <a:ext cx="908100" cy="908100"/>
              </a:xfrm>
              <a:prstGeom prst="ellipse">
                <a:avLst/>
              </a:prstGeom>
              <a:solidFill>
                <a:srgbClr val="FFFFFF">
                  <a:alpha val="6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2353290" y="1544695"/>
                <a:ext cx="444300" cy="444300"/>
              </a:xfrm>
              <a:prstGeom prst="ellipse">
                <a:avLst/>
              </a:prstGeom>
              <a:solidFill>
                <a:srgbClr val="FFFFFF">
                  <a:alpha val="6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 rot="10800000" flipH="1">
                <a:off x="7201800" y="1784950"/>
                <a:ext cx="653100" cy="653100"/>
              </a:xfrm>
              <a:prstGeom prst="ellipse">
                <a:avLst/>
              </a:prstGeom>
              <a:solidFill>
                <a:srgbClr val="FFFFFF">
                  <a:alpha val="6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 rot="10800000" flipH="1">
                <a:off x="7643975" y="1772902"/>
                <a:ext cx="319500" cy="319500"/>
              </a:xfrm>
              <a:prstGeom prst="ellipse">
                <a:avLst/>
              </a:prstGeom>
              <a:solidFill>
                <a:srgbClr val="FFFFFF">
                  <a:alpha val="6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1075796" y="3836699"/>
                <a:ext cx="76081" cy="7624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7" extrusionOk="0">
                    <a:moveTo>
                      <a:pt x="228" y="1"/>
                    </a:moveTo>
                    <a:cubicBezTo>
                      <a:pt x="103" y="1"/>
                      <a:pt x="1" y="103"/>
                      <a:pt x="1" y="229"/>
                    </a:cubicBezTo>
                    <a:cubicBezTo>
                      <a:pt x="1" y="353"/>
                      <a:pt x="103" y="456"/>
                      <a:pt x="228" y="456"/>
                    </a:cubicBezTo>
                    <a:cubicBezTo>
                      <a:pt x="353" y="456"/>
                      <a:pt x="456" y="353"/>
                      <a:pt x="456" y="229"/>
                    </a:cubicBezTo>
                    <a:cubicBezTo>
                      <a:pt x="456" y="103"/>
                      <a:pt x="353" y="1"/>
                      <a:pt x="2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14"/>
              <p:cNvSpPr/>
              <p:nvPr/>
            </p:nvSpPr>
            <p:spPr>
              <a:xfrm>
                <a:off x="8586146" y="3797899"/>
                <a:ext cx="76081" cy="7624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7" extrusionOk="0">
                    <a:moveTo>
                      <a:pt x="228" y="1"/>
                    </a:moveTo>
                    <a:cubicBezTo>
                      <a:pt x="103" y="1"/>
                      <a:pt x="1" y="103"/>
                      <a:pt x="1" y="229"/>
                    </a:cubicBezTo>
                    <a:cubicBezTo>
                      <a:pt x="1" y="353"/>
                      <a:pt x="103" y="456"/>
                      <a:pt x="228" y="456"/>
                    </a:cubicBezTo>
                    <a:cubicBezTo>
                      <a:pt x="353" y="456"/>
                      <a:pt x="456" y="353"/>
                      <a:pt x="456" y="229"/>
                    </a:cubicBezTo>
                    <a:cubicBezTo>
                      <a:pt x="456" y="103"/>
                      <a:pt x="353" y="1"/>
                      <a:pt x="2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382499" y="3874127"/>
                <a:ext cx="223500" cy="223349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563" extrusionOk="0">
                    <a:moveTo>
                      <a:pt x="782" y="228"/>
                    </a:moveTo>
                    <a:cubicBezTo>
                      <a:pt x="1089" y="228"/>
                      <a:pt x="1336" y="475"/>
                      <a:pt x="1336" y="782"/>
                    </a:cubicBezTo>
                    <a:cubicBezTo>
                      <a:pt x="1336" y="1085"/>
                      <a:pt x="1089" y="1335"/>
                      <a:pt x="782" y="1335"/>
                    </a:cubicBezTo>
                    <a:cubicBezTo>
                      <a:pt x="478" y="1335"/>
                      <a:pt x="228" y="1085"/>
                      <a:pt x="228" y="782"/>
                    </a:cubicBezTo>
                    <a:cubicBezTo>
                      <a:pt x="228" y="475"/>
                      <a:pt x="478" y="228"/>
                      <a:pt x="782" y="228"/>
                    </a:cubicBezTo>
                    <a:close/>
                    <a:moveTo>
                      <a:pt x="782" y="1"/>
                    </a:moveTo>
                    <a:cubicBezTo>
                      <a:pt x="353" y="1"/>
                      <a:pt x="0" y="349"/>
                      <a:pt x="0" y="782"/>
                    </a:cubicBezTo>
                    <a:cubicBezTo>
                      <a:pt x="0" y="1210"/>
                      <a:pt x="353" y="1563"/>
                      <a:pt x="782" y="1563"/>
                    </a:cubicBezTo>
                    <a:cubicBezTo>
                      <a:pt x="1215" y="1563"/>
                      <a:pt x="1563" y="1210"/>
                      <a:pt x="1563" y="782"/>
                    </a:cubicBezTo>
                    <a:cubicBezTo>
                      <a:pt x="1563" y="349"/>
                      <a:pt x="1215" y="1"/>
                      <a:pt x="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1" name="Google Shape;231;p14"/>
            <p:cNvSpPr/>
            <p:nvPr/>
          </p:nvSpPr>
          <p:spPr>
            <a:xfrm>
              <a:off x="2646424" y="367064"/>
              <a:ext cx="223500" cy="223349"/>
            </a:xfrm>
            <a:custGeom>
              <a:avLst/>
              <a:gdLst/>
              <a:ahLst/>
              <a:cxnLst/>
              <a:rect l="l" t="t" r="r" b="b"/>
              <a:pathLst>
                <a:path w="1564" h="1563" extrusionOk="0">
                  <a:moveTo>
                    <a:pt x="782" y="228"/>
                  </a:moveTo>
                  <a:cubicBezTo>
                    <a:pt x="1089" y="228"/>
                    <a:pt x="1336" y="475"/>
                    <a:pt x="1336" y="782"/>
                  </a:cubicBezTo>
                  <a:cubicBezTo>
                    <a:pt x="1336" y="1085"/>
                    <a:pt x="1089" y="1335"/>
                    <a:pt x="782" y="1335"/>
                  </a:cubicBezTo>
                  <a:cubicBezTo>
                    <a:pt x="478" y="1335"/>
                    <a:pt x="228" y="1085"/>
                    <a:pt x="228" y="782"/>
                  </a:cubicBezTo>
                  <a:cubicBezTo>
                    <a:pt x="228" y="475"/>
                    <a:pt x="478" y="228"/>
                    <a:pt x="782" y="228"/>
                  </a:cubicBezTo>
                  <a:close/>
                  <a:moveTo>
                    <a:pt x="782" y="1"/>
                  </a:moveTo>
                  <a:cubicBezTo>
                    <a:pt x="353" y="1"/>
                    <a:pt x="0" y="349"/>
                    <a:pt x="0" y="782"/>
                  </a:cubicBezTo>
                  <a:cubicBezTo>
                    <a:pt x="0" y="1210"/>
                    <a:pt x="353" y="1563"/>
                    <a:pt x="782" y="1563"/>
                  </a:cubicBezTo>
                  <a:cubicBezTo>
                    <a:pt x="1215" y="1563"/>
                    <a:pt x="1563" y="1210"/>
                    <a:pt x="1563" y="782"/>
                  </a:cubicBezTo>
                  <a:cubicBezTo>
                    <a:pt x="1563" y="349"/>
                    <a:pt x="1215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537409" y="649112"/>
              <a:ext cx="76081" cy="76249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228" y="1"/>
                  </a:moveTo>
                  <a:cubicBezTo>
                    <a:pt x="103" y="1"/>
                    <a:pt x="1" y="103"/>
                    <a:pt x="1" y="229"/>
                  </a:cubicBezTo>
                  <a:cubicBezTo>
                    <a:pt x="1" y="353"/>
                    <a:pt x="103" y="456"/>
                    <a:pt x="228" y="456"/>
                  </a:cubicBezTo>
                  <a:cubicBezTo>
                    <a:pt x="353" y="456"/>
                    <a:pt x="456" y="353"/>
                    <a:pt x="456" y="229"/>
                  </a:cubicBezTo>
                  <a:cubicBezTo>
                    <a:pt x="456" y="103"/>
                    <a:pt x="353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8713524" y="860714"/>
              <a:ext cx="223500" cy="223349"/>
            </a:xfrm>
            <a:custGeom>
              <a:avLst/>
              <a:gdLst/>
              <a:ahLst/>
              <a:cxnLst/>
              <a:rect l="l" t="t" r="r" b="b"/>
              <a:pathLst>
                <a:path w="1564" h="1563" extrusionOk="0">
                  <a:moveTo>
                    <a:pt x="782" y="228"/>
                  </a:moveTo>
                  <a:cubicBezTo>
                    <a:pt x="1089" y="228"/>
                    <a:pt x="1336" y="475"/>
                    <a:pt x="1336" y="782"/>
                  </a:cubicBezTo>
                  <a:cubicBezTo>
                    <a:pt x="1336" y="1085"/>
                    <a:pt x="1089" y="1335"/>
                    <a:pt x="782" y="1335"/>
                  </a:cubicBezTo>
                  <a:cubicBezTo>
                    <a:pt x="478" y="1335"/>
                    <a:pt x="228" y="1085"/>
                    <a:pt x="228" y="782"/>
                  </a:cubicBezTo>
                  <a:cubicBezTo>
                    <a:pt x="228" y="475"/>
                    <a:pt x="478" y="228"/>
                    <a:pt x="782" y="228"/>
                  </a:cubicBezTo>
                  <a:close/>
                  <a:moveTo>
                    <a:pt x="782" y="1"/>
                  </a:moveTo>
                  <a:cubicBezTo>
                    <a:pt x="353" y="1"/>
                    <a:pt x="0" y="349"/>
                    <a:pt x="0" y="782"/>
                  </a:cubicBezTo>
                  <a:cubicBezTo>
                    <a:pt x="0" y="1210"/>
                    <a:pt x="353" y="1563"/>
                    <a:pt x="782" y="1563"/>
                  </a:cubicBezTo>
                  <a:cubicBezTo>
                    <a:pt x="1215" y="1563"/>
                    <a:pt x="1563" y="1210"/>
                    <a:pt x="1563" y="782"/>
                  </a:cubicBezTo>
                  <a:cubicBezTo>
                    <a:pt x="1563" y="349"/>
                    <a:pt x="1215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ctrTitle"/>
          </p:nvPr>
        </p:nvSpPr>
        <p:spPr>
          <a:xfrm>
            <a:off x="2039184" y="4172617"/>
            <a:ext cx="811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1"/>
          </p:nvPr>
        </p:nvSpPr>
        <p:spPr>
          <a:xfrm>
            <a:off x="2039233" y="1957933"/>
            <a:ext cx="8322800" cy="21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4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2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15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212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9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777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32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1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9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AE2165D-E168-4A6D-AB7D-567CD2FC61D0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F30C6A2-71F5-4C6F-A954-83C6C27F55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955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57529-D8FA-4919-A5DA-C51726AD4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Eloísa Díaz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EB779-4EF9-41AE-BDA9-33EB3B65A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99" y="4347593"/>
            <a:ext cx="10572000" cy="434974"/>
          </a:xfrm>
        </p:spPr>
        <p:txBody>
          <a:bodyPr/>
          <a:lstStyle/>
          <a:p>
            <a:r>
              <a:rPr lang="es-ES" dirty="0"/>
              <a:t>Una gran mujer chilena</a:t>
            </a:r>
            <a:endParaRPr lang="es-CL" dirty="0"/>
          </a:p>
        </p:txBody>
      </p:sp>
      <p:pic>
        <p:nvPicPr>
          <p:cNvPr id="6146" name="Picture 2" descr="Julio 2009 - Eloísa Díaz Insunza (1866-1950): Una pionera del ...">
            <a:extLst>
              <a:ext uri="{FF2B5EF4-FFF2-40B4-BE49-F238E27FC236}">
                <a16:creationId xmlns:a16="http://schemas.microsoft.com/office/drawing/2014/main" id="{700C1DA7-D827-434B-92F4-C5F06524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288" r="1804" b="6738"/>
          <a:stretch/>
        </p:blipFill>
        <p:spPr bwMode="auto">
          <a:xfrm>
            <a:off x="6305667" y="761214"/>
            <a:ext cx="4148657" cy="53355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62524F-7C8F-4AFC-AA0B-4075D39E5247}"/>
              </a:ext>
            </a:extLst>
          </p:cNvPr>
          <p:cNvSpPr txBox="1"/>
          <p:nvPr/>
        </p:nvSpPr>
        <p:spPr>
          <a:xfrm>
            <a:off x="809999" y="5173455"/>
            <a:ext cx="404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Nivel: </a:t>
            </a:r>
            <a:r>
              <a:rPr lang="es-ES"/>
              <a:t>	Kínder B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Misses</a:t>
            </a:r>
            <a:r>
              <a:rPr lang="es-ES" dirty="0"/>
              <a:t>: 	Francisca Almarza B.</a:t>
            </a:r>
          </a:p>
          <a:p>
            <a:r>
              <a:rPr lang="es-ES" dirty="0"/>
              <a:t>	</a:t>
            </a:r>
            <a:endParaRPr lang="es-CL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031A9823-2073-4E9E-9C4A-BC078143C3CD}"/>
              </a:ext>
            </a:extLst>
          </p:cNvPr>
          <p:cNvSpPr txBox="1">
            <a:spLocks/>
          </p:cNvSpPr>
          <p:nvPr/>
        </p:nvSpPr>
        <p:spPr>
          <a:xfrm>
            <a:off x="1200001" y="598759"/>
            <a:ext cx="4898276" cy="102384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latin typeface="Californian FB" panose="0207040306080B030204" pitchFamily="18" charset="0"/>
              </a:rPr>
              <a:t>Departamento de Educación </a:t>
            </a:r>
            <a:r>
              <a:rPr lang="es-ES" sz="2000" dirty="0" err="1">
                <a:latin typeface="Californian FB" panose="0207040306080B030204" pitchFamily="18" charset="0"/>
              </a:rPr>
              <a:t>Parvularia</a:t>
            </a:r>
            <a:br>
              <a:rPr lang="es-ES" sz="2000" dirty="0">
                <a:latin typeface="Californian FB" panose="0207040306080B030204" pitchFamily="18" charset="0"/>
              </a:rPr>
            </a:br>
            <a:r>
              <a:rPr lang="es-ES" sz="2000" dirty="0">
                <a:latin typeface="Californian FB" panose="0207040306080B030204" pitchFamily="18" charset="0"/>
              </a:rPr>
              <a:t>Colegio Madres Dominicas</a:t>
            </a:r>
            <a:br>
              <a:rPr lang="es-ES" sz="2000" dirty="0">
                <a:latin typeface="Californian FB" panose="0207040306080B030204" pitchFamily="18" charset="0"/>
              </a:rPr>
            </a:br>
            <a:r>
              <a:rPr lang="es-ES" sz="2000" dirty="0">
                <a:latin typeface="Californian FB" panose="0207040306080B030204" pitchFamily="18" charset="0"/>
              </a:rPr>
              <a:t>Concepción</a:t>
            </a:r>
            <a:endParaRPr lang="es-CL" sz="2000" dirty="0">
              <a:latin typeface="Californian FB" panose="0207040306080B030204" pitchFamily="18" charset="0"/>
            </a:endParaRPr>
          </a:p>
        </p:txBody>
      </p:sp>
      <p:pic>
        <p:nvPicPr>
          <p:cNvPr id="7" name="Picture 2" descr="Resultado de imagen para madres dominicas logo">
            <a:extLst>
              <a:ext uri="{FF2B5EF4-FFF2-40B4-BE49-F238E27FC236}">
                <a16:creationId xmlns:a16="http://schemas.microsoft.com/office/drawing/2014/main" id="{DC738233-DAA2-4B78-AA89-3A3BBFE0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698054"/>
            <a:ext cx="678705" cy="8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206D7-2F27-41F0-949C-0F700129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el objetivo de este módulo?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575F0-2B6B-460C-A6A7-F784277B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2196445"/>
            <a:ext cx="6066353" cy="4214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dirty="0"/>
              <a:t>Conocer sobre la vida de una persona que ha realizado en el pasado, aportes diversos en su comunidad, país, y el mundo.</a:t>
            </a:r>
            <a:endParaRPr lang="es-CL" sz="4000" dirty="0"/>
          </a:p>
        </p:txBody>
      </p:sp>
      <p:pic>
        <p:nvPicPr>
          <p:cNvPr id="5122" name="Picture 2" descr="Concepto de landing page de manejo del tiempo | Vector Gratis">
            <a:extLst>
              <a:ext uri="{FF2B5EF4-FFF2-40B4-BE49-F238E27FC236}">
                <a16:creationId xmlns:a16="http://schemas.microsoft.com/office/drawing/2014/main" id="{21A057C2-842B-4033-BEDC-F5B7B735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70" y="2771310"/>
            <a:ext cx="4600628" cy="306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D3DA-FCB8-466A-BA4B-11C4F12E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09" y="365125"/>
            <a:ext cx="10515600" cy="1325563"/>
          </a:xfrm>
        </p:spPr>
        <p:txBody>
          <a:bodyPr/>
          <a:lstStyle/>
          <a:p>
            <a:r>
              <a:rPr lang="es-ES" dirty="0"/>
              <a:t>Antes de comenzar…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B8536-CEFC-478F-AE43-AD211C8D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690688"/>
            <a:ext cx="5857482" cy="4219918"/>
          </a:xfrm>
        </p:spPr>
        <p:txBody>
          <a:bodyPr>
            <a:normAutofit/>
          </a:bodyPr>
          <a:lstStyle/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Mira atentamente la imagen. El nombre de esta señora es “Eloísa Díaz”. </a:t>
            </a:r>
          </a:p>
          <a:p>
            <a:endParaRPr lang="es-ES" sz="2400" dirty="0"/>
          </a:p>
          <a:p>
            <a:r>
              <a:rPr lang="es-ES" sz="2400" dirty="0"/>
              <a:t>¿Por qué crees que ella fue importante en nuestro país?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C5C20B-D53F-4D77-BA06-62513495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5" y="421358"/>
            <a:ext cx="4524375" cy="6015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4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udiantes de la Universidad de Chile aprueban &quot;paro online&quot; por ...">
            <a:extLst>
              <a:ext uri="{FF2B5EF4-FFF2-40B4-BE49-F238E27FC236}">
                <a16:creationId xmlns:a16="http://schemas.microsoft.com/office/drawing/2014/main" id="{665FCC31-55F9-4827-96A3-F4CF181D0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554" y="182300"/>
            <a:ext cx="6282364" cy="348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Por qué se utiliza la serpiente como emblema para la medicina ...">
            <a:extLst>
              <a:ext uri="{FF2B5EF4-FFF2-40B4-BE49-F238E27FC236}">
                <a16:creationId xmlns:a16="http://schemas.microsoft.com/office/drawing/2014/main" id="{7A5A7CA7-51FB-44A9-996F-6AA1CD3D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36" y="3853402"/>
            <a:ext cx="210502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oisa1">
            <a:hlinkClick r:id="" action="ppaction://media"/>
            <a:extLst>
              <a:ext uri="{FF2B5EF4-FFF2-40B4-BE49-F238E27FC236}">
                <a16:creationId xmlns:a16="http://schemas.microsoft.com/office/drawing/2014/main" id="{64650449-8F39-4031-ADB8-DE5C90FF7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2896" y="371264"/>
            <a:ext cx="1048103" cy="10481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737DD07-86BF-4E64-8086-0914CE4588E8}"/>
              </a:ext>
            </a:extLst>
          </p:cNvPr>
          <p:cNvSpPr/>
          <p:nvPr/>
        </p:nvSpPr>
        <p:spPr>
          <a:xfrm>
            <a:off x="0" y="2165787"/>
            <a:ext cx="437744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¡15 años!</a:t>
            </a:r>
            <a:br>
              <a:rPr lang="es-ES" sz="5400" b="1" cap="none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s-ES" sz="1600" b="1" cap="none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(Y tenía que ir con su mamá a la Universidad)</a:t>
            </a:r>
            <a:endParaRPr lang="es-ES" sz="5400" b="1" cap="none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56" name="Picture 8" descr="farmacia-medico-online-medicina-compra | Mundo Contact">
            <a:extLst>
              <a:ext uri="{FF2B5EF4-FFF2-40B4-BE49-F238E27FC236}">
                <a16:creationId xmlns:a16="http://schemas.microsoft.com/office/drawing/2014/main" id="{A1CA613D-9FD6-4E32-8AA8-B134D0E2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2" y="4943053"/>
            <a:ext cx="2339880" cy="1556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Especialidad en Medicina Interna – Postgrados y Educación Continua UDP">
            <a:extLst>
              <a:ext uri="{FF2B5EF4-FFF2-40B4-BE49-F238E27FC236}">
                <a16:creationId xmlns:a16="http://schemas.microsoft.com/office/drawing/2014/main" id="{5A22AED9-4ADB-4848-B7C6-71D0B632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11" y="4014053"/>
            <a:ext cx="2431915" cy="1563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54333B-9C6C-4B4A-B6D1-4B6E230113B4}"/>
              </a:ext>
            </a:extLst>
          </p:cNvPr>
          <p:cNvSpPr/>
          <p:nvPr/>
        </p:nvSpPr>
        <p:spPr>
          <a:xfrm rot="19261745">
            <a:off x="9225141" y="3535609"/>
            <a:ext cx="316304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134 años</a:t>
            </a:r>
          </a:p>
          <a:p>
            <a:pPr algn="ctr"/>
            <a:r>
              <a:rPr lang="es-CL" sz="4000" dirty="0"/>
              <a:t>😯</a:t>
            </a:r>
            <a:endParaRPr lang="es-E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2B8175-DDAA-47D3-9D4B-D157F3B51FEC}"/>
              </a:ext>
            </a:extLst>
          </p:cNvPr>
          <p:cNvSpPr txBox="1"/>
          <p:nvPr/>
        </p:nvSpPr>
        <p:spPr>
          <a:xfrm>
            <a:off x="716437" y="5721063"/>
            <a:ext cx="31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¿Qué significará este símbolo? ¡Averígualo con tu familia!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85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istorias desde Lugo: ''La caridad que se pregona no es caridad ...">
            <a:extLst>
              <a:ext uri="{FF2B5EF4-FFF2-40B4-BE49-F238E27FC236}">
                <a16:creationId xmlns:a16="http://schemas.microsoft.com/office/drawing/2014/main" id="{2EB2BDD3-C18B-4A45-8EA0-7C6EA52C7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926">
            <a:off x="9131130" y="796993"/>
            <a:ext cx="2529038" cy="28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do 5 Informatica: Taller 1: Dibujar una Escuela">
            <a:extLst>
              <a:ext uri="{FF2B5EF4-FFF2-40B4-BE49-F238E27FC236}">
                <a16:creationId xmlns:a16="http://schemas.microsoft.com/office/drawing/2014/main" id="{817FCC04-E42F-4E1E-B0B4-FDDB11E3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47425"/>
            <a:ext cx="5162550" cy="313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uz Roja (@CruzRojaInforma) | Twitter">
            <a:extLst>
              <a:ext uri="{FF2B5EF4-FFF2-40B4-BE49-F238E27FC236}">
                <a16:creationId xmlns:a16="http://schemas.microsoft.com/office/drawing/2014/main" id="{45518DA5-7D3E-4E67-9371-8959E688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8" y="1247425"/>
            <a:ext cx="1142117" cy="11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Árbol Tecnológico Latinoamericano: Cruceros - Árboles Tecnológicos ...">
            <a:extLst>
              <a:ext uri="{FF2B5EF4-FFF2-40B4-BE49-F238E27FC236}">
                <a16:creationId xmlns:a16="http://schemas.microsoft.com/office/drawing/2014/main" id="{54409B3D-4117-4004-A7C7-762433E6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31" y="3174476"/>
            <a:ext cx="2649328" cy="30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oisa2">
            <a:hlinkClick r:id="" action="ppaction://media"/>
            <a:extLst>
              <a:ext uri="{FF2B5EF4-FFF2-40B4-BE49-F238E27FC236}">
                <a16:creationId xmlns:a16="http://schemas.microsoft.com/office/drawing/2014/main" id="{269421EF-698A-4E05-8600-DD5284C1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8831" y="511635"/>
            <a:ext cx="1208358" cy="12083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EAE7A91-5504-4974-A6FA-63AE9713A255}"/>
              </a:ext>
            </a:extLst>
          </p:cNvPr>
          <p:cNvSpPr/>
          <p:nvPr/>
        </p:nvSpPr>
        <p:spPr>
          <a:xfrm>
            <a:off x="566950" y="4542730"/>
            <a:ext cx="5642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Más de 30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2D5EF3-1358-441D-BF16-87AAB3470678}"/>
              </a:ext>
            </a:extLst>
          </p:cNvPr>
          <p:cNvSpPr txBox="1"/>
          <p:nvPr/>
        </p:nvSpPr>
        <p:spPr>
          <a:xfrm>
            <a:off x="739067" y="5427435"/>
            <a:ext cx="581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¿Qué es la Inspección médica escolar?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un servicio municipal orientado a la protección y promoción de la salud en las escuelas públicas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09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ustraciones, imágenes y vectores de stock sobre Desayuno Escolar ...">
            <a:extLst>
              <a:ext uri="{FF2B5EF4-FFF2-40B4-BE49-F238E27FC236}">
                <a16:creationId xmlns:a16="http://schemas.microsoft.com/office/drawing/2014/main" id="{B594110A-8AB2-42B8-85DF-24E7C01A0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 bwMode="auto">
          <a:xfrm>
            <a:off x="913542" y="2624502"/>
            <a:ext cx="3100055" cy="2050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olumna de opinión: Las vacunas son seguras y salvan vidas, no hay ...">
            <a:extLst>
              <a:ext uri="{FF2B5EF4-FFF2-40B4-BE49-F238E27FC236}">
                <a16:creationId xmlns:a16="http://schemas.microsoft.com/office/drawing/2014/main" id="{EAFB12C6-E2C4-4995-A23A-CA110170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016">
            <a:off x="4865951" y="2443760"/>
            <a:ext cx="3486812" cy="1961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F0E9F0F-81E3-4ED2-82D8-3B320B69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52" y="4383463"/>
            <a:ext cx="3032603" cy="202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Eloisa3">
            <a:hlinkClick r:id="" action="ppaction://media"/>
            <a:extLst>
              <a:ext uri="{FF2B5EF4-FFF2-40B4-BE49-F238E27FC236}">
                <a16:creationId xmlns:a16="http://schemas.microsoft.com/office/drawing/2014/main" id="{9DA16F47-269B-4D12-8BE2-7DDDA775B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4496" y="521922"/>
            <a:ext cx="1064928" cy="1064928"/>
          </a:xfrm>
          <a:prstGeom prst="rect">
            <a:avLst/>
          </a:prstGeom>
        </p:spPr>
      </p:pic>
      <p:pic>
        <p:nvPicPr>
          <p:cNvPr id="4106" name="Picture 10" descr="ᐈ Desnutricion animadas imágenes de stock, dibujos desnutrición ...">
            <a:extLst>
              <a:ext uri="{FF2B5EF4-FFF2-40B4-BE49-F238E27FC236}">
                <a16:creationId xmlns:a16="http://schemas.microsoft.com/office/drawing/2014/main" id="{779314D0-B788-4898-AB78-7B31800E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55" y="4858969"/>
            <a:ext cx="2951703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uberculosis - Patógenos y Enfermedades del Sistema Inmunológico">
            <a:extLst>
              <a:ext uri="{FF2B5EF4-FFF2-40B4-BE49-F238E27FC236}">
                <a16:creationId xmlns:a16="http://schemas.microsoft.com/office/drawing/2014/main" id="{A3846949-9C72-4492-9ACF-0EAF4950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64" y="4776869"/>
            <a:ext cx="1905000" cy="17907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NPE Cantabria: Más Noticias">
            <a:extLst>
              <a:ext uri="{FF2B5EF4-FFF2-40B4-BE49-F238E27FC236}">
                <a16:creationId xmlns:a16="http://schemas.microsoft.com/office/drawing/2014/main" id="{17233DC4-EC20-420C-94A0-1A3694C2E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88" y="208331"/>
            <a:ext cx="2031343" cy="2031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4112" name="Picture 16" descr="dibujos de NIÑOS FELICES EN EL COLE - Buscar con Google | Niños ...">
            <a:extLst>
              <a:ext uri="{FF2B5EF4-FFF2-40B4-BE49-F238E27FC236}">
                <a16:creationId xmlns:a16="http://schemas.microsoft.com/office/drawing/2014/main" id="{85569D61-43BC-40A9-8965-FD7C0AE2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9" y="208331"/>
            <a:ext cx="2879331" cy="169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EC20AE-EE0B-4875-90B1-310D96228E27}"/>
              </a:ext>
            </a:extLst>
          </p:cNvPr>
          <p:cNvSpPr/>
          <p:nvPr/>
        </p:nvSpPr>
        <p:spPr>
          <a:xfrm>
            <a:off x="8944593" y="3087656"/>
            <a:ext cx="2775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60 años</a:t>
            </a:r>
          </a:p>
        </p:txBody>
      </p:sp>
    </p:spTree>
    <p:extLst>
      <p:ext uri="{BB962C8B-B14F-4D97-AF65-F5344CB8AC3E}">
        <p14:creationId xmlns:p14="http://schemas.microsoft.com/office/powerpoint/2010/main" val="16174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E3ED5-EBE5-42AE-B7A6-2237B46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Ahora, ¡A reflexionar!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073A67-085F-4314-B1BE-FA9A7812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¿Por qué crees que son importantes los cambios que hizo la Dra. Eloísa Díaz para los niños y niñas en el colegio?</a:t>
            </a:r>
          </a:p>
          <a:p>
            <a:r>
              <a:rPr lang="es-ES" sz="2800" dirty="0"/>
              <a:t>¿Por qué crees que es importante la medicina hasta el día de hoy?</a:t>
            </a:r>
          </a:p>
          <a:p>
            <a:r>
              <a:rPr lang="es-ES" sz="2800" dirty="0"/>
              <a:t>¿Qué podemos hacer para ayudar a los médicos y estar sanos nosotros?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9753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56373-112F-4BB1-88A6-FD9BE308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finalizar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C5D25-0C03-4663-8D96-B471B06A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Te invito a que busques otra persona del país de la cual quieras saber más. </a:t>
            </a:r>
          </a:p>
          <a:p>
            <a:pPr algn="just"/>
            <a:r>
              <a:rPr lang="es-ES" sz="2400" dirty="0"/>
              <a:t>Cuando tengas en tu mente alguna, ¡Investiga! Anota datos como su fecha de  nacimiento, el lugar donde nació, y por qué esa persona fue tan importante para la historia de su país o para el mundo. Más adelante, podrás compartir esa información con tus compañeros.</a:t>
            </a:r>
          </a:p>
        </p:txBody>
      </p:sp>
    </p:spTree>
    <p:extLst>
      <p:ext uri="{BB962C8B-B14F-4D97-AF65-F5344CB8AC3E}">
        <p14:creationId xmlns:p14="http://schemas.microsoft.com/office/powerpoint/2010/main" val="88137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2C4ECD-38E1-4692-938E-6E8EE35D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46" y="1979629"/>
            <a:ext cx="10571998" cy="1449371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Ten un buen día 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DE29443-7DC1-4B4A-BBB3-DF1B3B85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995" y="0"/>
            <a:ext cx="5665500" cy="1897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¡Gracias!</a:t>
            </a:r>
            <a:endParaRPr lang="es-CL" sz="9600" dirty="0">
              <a:solidFill>
                <a:schemeClr val="tx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CD7A818B-2DBE-4BF8-9785-CF3F268B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92" y="3342039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41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299</Words>
  <Application>Microsoft Office PowerPoint</Application>
  <PresentationFormat>Panorámica</PresentationFormat>
  <Paragraphs>35</Paragraphs>
  <Slides>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 Rounded MT Bold</vt:lpstr>
      <vt:lpstr>Californian FB</vt:lpstr>
      <vt:lpstr>Century Gothic</vt:lpstr>
      <vt:lpstr>Segoe UI Emoji</vt:lpstr>
      <vt:lpstr>Wingdings 2</vt:lpstr>
      <vt:lpstr>Citable</vt:lpstr>
      <vt:lpstr>Eloísa Díaz</vt:lpstr>
      <vt:lpstr>¿Cuál es el objetivo de este módulo?</vt:lpstr>
      <vt:lpstr>Antes de comenzar…</vt:lpstr>
      <vt:lpstr>Presentación de PowerPoint</vt:lpstr>
      <vt:lpstr>Presentación de PowerPoint</vt:lpstr>
      <vt:lpstr>Presentación de PowerPoint</vt:lpstr>
      <vt:lpstr>Ahora, ¡A reflexionar!</vt:lpstr>
      <vt:lpstr>Para finalizar</vt:lpstr>
      <vt:lpstr>Ten un buen día 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Eloísa Díaz</dc:title>
  <dc:creator>Francisca Almarza Benavente</dc:creator>
  <cp:lastModifiedBy>Francisca Almarza Benavente</cp:lastModifiedBy>
  <cp:revision>14</cp:revision>
  <dcterms:created xsi:type="dcterms:W3CDTF">2020-03-30T00:56:54Z</dcterms:created>
  <dcterms:modified xsi:type="dcterms:W3CDTF">2020-03-31T17:20:05Z</dcterms:modified>
</cp:coreProperties>
</file>